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comprehensive-hands-on-guide-to-transfer-learning-with-real-world-applications-in-deep-learning-212bf3b2f27a" TargetMode="External"/><Relationship Id="rId3" Type="http://schemas.openxmlformats.org/officeDocument/2006/relationships/hyperlink" Target="https://www.datacamp.com/community/tutorials/transfer-learn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eras.io/applications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18/10/a-step-by-step-introduction-to-the-basic-object-detection-algorithms-part-1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comprehensive-guide-to-convolutional-neural-networks-the-eli5-way-3bd2b1164a53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cc5cf70f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cc5cf70f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c5cf70f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c5cf70f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cc5cf70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cc5cf70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cc5cf70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cc5cf70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8db4ce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8db4ce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c8db4ce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c8db4ce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https://towardsdatascience.com/a-comprehensive-hands-on-guide-to-transfer-learning-with-real-world-applications-in-deep-learning-212bf3b2f27a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https://www.datacamp.com/community/tutorials/transfer-learning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c5cf70f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c5cf70f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https://keras.io/applications/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c8db4ce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c8db4ce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c8db4cef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c8db4ce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https://www.analyticsvidhya.com/blog/2018/10/a-step-by-step-introduction-to-the-basic-object-detection-algorithms-part-1/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cd063c5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cd063c5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cc5cf70f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cc5cf70f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cd063c5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cd063c5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cd063c5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cd063c5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cd063c52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cd063c52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cd063c52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cd063c52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cc5cf70f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cc5cf70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cc5cf70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cc5cf70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c5cf70f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c5cf70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c5cf70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c5cf70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da5b67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da5b67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https://towardsdatascience.com/a-comprehensive-guide-to-convolutional-neural-networks-the-eli5-way-3bd2b1164a53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cc5cf70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cc5cf70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c5cf70f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c5cf70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8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why, what and </a:t>
            </a:r>
            <a:r>
              <a:rPr b="1" lang="en" sz="2800">
                <a:solidFill>
                  <a:schemeClr val="dk1"/>
                </a:solidFill>
              </a:rPr>
              <a:t>how</a:t>
            </a:r>
            <a:r>
              <a:rPr lang="en" sz="2800">
                <a:solidFill>
                  <a:schemeClr val="dk1"/>
                </a:solidFill>
              </a:rPr>
              <a:t> of CNNs </a:t>
            </a:r>
            <a:endParaRPr b="1" sz="2800"/>
          </a:p>
        </p:txBody>
      </p:sp>
      <p:sp>
        <p:nvSpPr>
          <p:cNvPr id="119" name="Google Shape;119;p22"/>
          <p:cNvSpPr txBox="1"/>
          <p:nvPr/>
        </p:nvSpPr>
        <p:spPr>
          <a:xfrm>
            <a:off x="462350" y="1117325"/>
            <a:ext cx="30504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Part 2: The pooling layer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N.B. Max pooling is generally better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50" y="2448725"/>
            <a:ext cx="3961225" cy="2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25" y="1341750"/>
            <a:ext cx="4222850" cy="328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why, what and </a:t>
            </a:r>
            <a:r>
              <a:rPr b="1" lang="en" sz="2800">
                <a:solidFill>
                  <a:schemeClr val="dk1"/>
                </a:solidFill>
              </a:rPr>
              <a:t>how</a:t>
            </a:r>
            <a:r>
              <a:rPr lang="en" sz="2800">
                <a:solidFill>
                  <a:schemeClr val="dk1"/>
                </a:solidFill>
              </a:rPr>
              <a:t> of CNNs </a:t>
            </a:r>
            <a:endParaRPr b="1" sz="2800"/>
          </a:p>
        </p:txBody>
      </p:sp>
      <p:sp>
        <p:nvSpPr>
          <p:cNvPr id="127" name="Google Shape;127;p23"/>
          <p:cNvSpPr txBox="1"/>
          <p:nvPr/>
        </p:nvSpPr>
        <p:spPr>
          <a:xfrm>
            <a:off x="390300" y="1366025"/>
            <a:ext cx="8544600" cy="3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515700" y="1324175"/>
            <a:ext cx="8293800" cy="3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Padding: Same or Valid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Stride length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Kernel_size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Number of filters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Pooling: Max or Average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4739250" y="320650"/>
            <a:ext cx="1742400" cy="432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 x 32 x 3</a:t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 flipH="1">
            <a:off x="5607000" y="895175"/>
            <a:ext cx="6900" cy="7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4"/>
          <p:cNvSpPr txBox="1"/>
          <p:nvPr/>
        </p:nvSpPr>
        <p:spPr>
          <a:xfrm>
            <a:off x="4739250" y="1710988"/>
            <a:ext cx="1742400" cy="50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 x 32 x 12</a:t>
            </a:r>
            <a:endParaRPr/>
          </a:p>
        </p:txBody>
      </p:sp>
      <p:cxnSp>
        <p:nvCxnSpPr>
          <p:cNvPr id="136" name="Google Shape;136;p24"/>
          <p:cNvCxnSpPr/>
          <p:nvPr/>
        </p:nvCxnSpPr>
        <p:spPr>
          <a:xfrm flipH="1">
            <a:off x="5607000" y="2321000"/>
            <a:ext cx="6900" cy="7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4"/>
          <p:cNvSpPr txBox="1"/>
          <p:nvPr/>
        </p:nvSpPr>
        <p:spPr>
          <a:xfrm>
            <a:off x="4739250" y="3102700"/>
            <a:ext cx="1742400" cy="50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 x 32 x 12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5797725" y="825475"/>
            <a:ext cx="202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convolution with 12 filters, same padding, stride 1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5798600" y="2441638"/>
            <a:ext cx="174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 (e.g.Relu)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4739250" y="4496400"/>
            <a:ext cx="1742400" cy="50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r>
              <a:rPr lang="en"/>
              <a:t> x 16 x 12</a:t>
            </a:r>
            <a:endParaRPr/>
          </a:p>
        </p:txBody>
      </p:sp>
      <p:cxnSp>
        <p:nvCxnSpPr>
          <p:cNvPr id="141" name="Google Shape;141;p24"/>
          <p:cNvCxnSpPr/>
          <p:nvPr/>
        </p:nvCxnSpPr>
        <p:spPr>
          <a:xfrm flipH="1">
            <a:off x="5607000" y="3696650"/>
            <a:ext cx="6900" cy="7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4"/>
          <p:cNvSpPr txBox="1"/>
          <p:nvPr/>
        </p:nvSpPr>
        <p:spPr>
          <a:xfrm>
            <a:off x="5937075" y="3834338"/>
            <a:ext cx="174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 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045475" y="991000"/>
            <a:ext cx="22164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Putting it together into </a:t>
            </a:r>
            <a:r>
              <a:rPr b="1" lang="en" sz="2400"/>
              <a:t>ONE convolutional layer</a:t>
            </a:r>
            <a:r>
              <a:rPr lang="en" sz="2400"/>
              <a:t>...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5672" l="7854" r="2273" t="6646"/>
          <a:stretch/>
        </p:blipFill>
        <p:spPr>
          <a:xfrm>
            <a:off x="932786" y="983823"/>
            <a:ext cx="7278424" cy="38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28050" y="26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076" y="3734725"/>
            <a:ext cx="2691924" cy="14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2375"/>
            <a:ext cx="8839198" cy="173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556450" y="1224625"/>
            <a:ext cx="332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???</a:t>
            </a:r>
            <a:endParaRPr b="1" sz="2800"/>
          </a:p>
        </p:txBody>
      </p:sp>
      <p:sp>
        <p:nvSpPr>
          <p:cNvPr id="162" name="Google Shape;162;p27"/>
          <p:cNvSpPr txBox="1"/>
          <p:nvPr/>
        </p:nvSpPr>
        <p:spPr>
          <a:xfrm>
            <a:off x="367375" y="3216463"/>
            <a:ext cx="50670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Know how to ride a motorbike ⮫ Learn how to ride a car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Know how to play classic piano ⮫ Learn how to play jazz piano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Know math and statistics ⮫ Learn machine learning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213625" y="1094325"/>
            <a:ext cx="87450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D4251"/>
                </a:solidFill>
                <a:highlight>
                  <a:srgbClr val="FFFFFF"/>
                </a:highlight>
              </a:rPr>
              <a:t>The general idea of transfer learning is to use knowledge learned from tasks for which a lot of labelled data is available in settings where only little labelled data is available.</a:t>
            </a:r>
            <a:endParaRPr b="1" sz="1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5" y="2043325"/>
            <a:ext cx="5074532" cy="27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5633350" y="2196525"/>
            <a:ext cx="33525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Keras provides us with pretrained models that allow for fast and efficient transfer learning!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AlexNet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MobileNet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Inception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ResNet...and many more!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035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classification is good and all, but...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76" y="1725175"/>
            <a:ext cx="4565500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25175"/>
            <a:ext cx="3502716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1200" cy="22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800" y="3775"/>
            <a:ext cx="3421200" cy="2240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1"/>
          <p:cNvCxnSpPr>
            <a:stCxn id="188" idx="3"/>
            <a:endCxn id="189" idx="1"/>
          </p:cNvCxnSpPr>
          <p:nvPr/>
        </p:nvCxnSpPr>
        <p:spPr>
          <a:xfrm>
            <a:off x="3421200" y="1124175"/>
            <a:ext cx="2301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1"/>
          <p:cNvCxnSpPr>
            <a:stCxn id="189" idx="2"/>
            <a:endCxn id="192" idx="0"/>
          </p:cNvCxnSpPr>
          <p:nvPr/>
        </p:nvCxnSpPr>
        <p:spPr>
          <a:xfrm>
            <a:off x="7433400" y="2244569"/>
            <a:ext cx="0" cy="69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2800" y="2935550"/>
            <a:ext cx="3421201" cy="213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1"/>
          <p:cNvCxnSpPr>
            <a:stCxn id="192" idx="1"/>
            <a:endCxn id="194" idx="3"/>
          </p:cNvCxnSpPr>
          <p:nvPr/>
        </p:nvCxnSpPr>
        <p:spPr>
          <a:xfrm flipH="1">
            <a:off x="3483900" y="4001250"/>
            <a:ext cx="22389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95150"/>
            <a:ext cx="3483760" cy="22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87" y="1132450"/>
            <a:ext cx="7491424" cy="3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59250" y="229625"/>
            <a:ext cx="7761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How much information can your brain process?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413325" y="443925"/>
            <a:ext cx="50976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206275"/>
            <a:ext cx="4278626" cy="28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4964050" y="1469650"/>
            <a:ext cx="38841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RCNN(Region-based Convolutional Neural Network):</a:t>
            </a:r>
            <a:endParaRPr b="1" sz="22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Selective search for ROI(region of interest) proposal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CNN for feature map generation 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SVM(support vector machine)/linear classifier for image classification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Linear regressor for bounding box prediction</a:t>
            </a:r>
            <a:endParaRPr sz="1800"/>
          </a:p>
        </p:txBody>
      </p:sp>
      <p:sp>
        <p:nvSpPr>
          <p:cNvPr id="202" name="Google Shape;202;p32"/>
          <p:cNvSpPr txBox="1"/>
          <p:nvPr/>
        </p:nvSpPr>
        <p:spPr>
          <a:xfrm>
            <a:off x="214325" y="3337175"/>
            <a:ext cx="47760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 sz="1800">
                <a:solidFill>
                  <a:srgbClr val="FF0000"/>
                </a:solidFill>
              </a:rPr>
              <a:t>Long processing time: </a:t>
            </a:r>
            <a:r>
              <a:rPr lang="en" sz="1800">
                <a:solidFill>
                  <a:srgbClr val="FF0000"/>
                </a:solidFill>
              </a:rPr>
              <a:t>takes 40-50 seconds for a prediction to be made (need to pass ~2k images through the conv net)</a:t>
            </a:r>
            <a:endParaRPr sz="18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800">
                <a:solidFill>
                  <a:srgbClr val="FF0000"/>
                </a:solidFill>
              </a:rPr>
              <a:t>Computationally expensive; n</a:t>
            </a:r>
            <a:r>
              <a:rPr lang="en" sz="1800">
                <a:solidFill>
                  <a:srgbClr val="FF0000"/>
                </a:solidFill>
              </a:rPr>
              <a:t>eed to train 3 separate models. 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5021025" y="3750475"/>
            <a:ext cx="40413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Can we do better?</a:t>
            </a:r>
            <a:endParaRPr b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688" y="857300"/>
            <a:ext cx="5770625" cy="40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321475" y="183825"/>
            <a:ext cx="3827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Fast RCNN:</a:t>
            </a:r>
            <a:endParaRPr b="1" sz="2800"/>
          </a:p>
        </p:txBody>
      </p:sp>
      <p:sp>
        <p:nvSpPr>
          <p:cNvPr id="210" name="Google Shape;210;p33"/>
          <p:cNvSpPr/>
          <p:nvPr/>
        </p:nvSpPr>
        <p:spPr>
          <a:xfrm>
            <a:off x="4806725" y="2127825"/>
            <a:ext cx="2449200" cy="44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806725" y="3060950"/>
            <a:ext cx="2650500" cy="536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76" y="1062750"/>
            <a:ext cx="4458175" cy="39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321475" y="183825"/>
            <a:ext cx="3827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Faster RCNN:</a:t>
            </a:r>
            <a:endParaRPr b="1" sz="2800"/>
          </a:p>
        </p:txBody>
      </p:sp>
      <p:sp>
        <p:nvSpPr>
          <p:cNvPr id="218" name="Google Shape;218;p34"/>
          <p:cNvSpPr/>
          <p:nvPr/>
        </p:nvSpPr>
        <p:spPr>
          <a:xfrm>
            <a:off x="2304050" y="2743075"/>
            <a:ext cx="2449200" cy="44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and SSD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91725" y="721625"/>
            <a:ext cx="85212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Computer vision: Can we teach computers/machines to do the same?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553650" y="153250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</a:t>
            </a:r>
            <a:r>
              <a:rPr b="1" lang="en" sz="2800">
                <a:solidFill>
                  <a:schemeClr val="dk1"/>
                </a:solidFill>
              </a:rPr>
              <a:t>why</a:t>
            </a:r>
            <a:r>
              <a:rPr lang="en" sz="2800">
                <a:solidFill>
                  <a:schemeClr val="dk1"/>
                </a:solidFill>
              </a:rPr>
              <a:t>, what and how of CNNs </a:t>
            </a:r>
            <a:endParaRPr b="1" sz="2800"/>
          </a:p>
        </p:txBody>
      </p:sp>
      <p:sp>
        <p:nvSpPr>
          <p:cNvPr id="71" name="Google Shape;71;p16"/>
          <p:cNvSpPr txBox="1"/>
          <p:nvPr/>
        </p:nvSpPr>
        <p:spPr>
          <a:xfrm>
            <a:off x="734775" y="1040938"/>
            <a:ext cx="8340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MLP for image processing and classification → Good enough?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51100" y="1760550"/>
            <a:ext cx="8159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Mnist: 28P x 28P = 784P. Iphone 11 pic resolution: Mega-Ps. How big must our neural network be?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551100" y="2571750"/>
            <a:ext cx="8159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 neighboring pixels have correlations with one another?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658250" y="3689225"/>
            <a:ext cx="79296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Can we represent images better???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YES! CNNs!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why, </a:t>
            </a:r>
            <a:r>
              <a:rPr b="1" lang="en" sz="2800">
                <a:solidFill>
                  <a:schemeClr val="dk1"/>
                </a:solidFill>
              </a:rPr>
              <a:t>what</a:t>
            </a:r>
            <a:r>
              <a:rPr lang="en" sz="2800">
                <a:solidFill>
                  <a:schemeClr val="dk1"/>
                </a:solidFill>
              </a:rPr>
              <a:t> and how of CNNs </a:t>
            </a:r>
            <a:endParaRPr b="1" sz="280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11119"/>
          <a:stretch/>
        </p:blipFill>
        <p:spPr>
          <a:xfrm>
            <a:off x="2190338" y="1338150"/>
            <a:ext cx="4763324" cy="36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</a:t>
            </a:r>
            <a:r>
              <a:rPr lang="en" sz="2800">
                <a:solidFill>
                  <a:schemeClr val="dk1"/>
                </a:solidFill>
              </a:rPr>
              <a:t>why</a:t>
            </a:r>
            <a:r>
              <a:rPr lang="en" sz="2800">
                <a:solidFill>
                  <a:schemeClr val="dk1"/>
                </a:solidFill>
              </a:rPr>
              <a:t>, </a:t>
            </a:r>
            <a:r>
              <a:rPr b="1" lang="en" sz="2800">
                <a:solidFill>
                  <a:schemeClr val="dk1"/>
                </a:solidFill>
              </a:rPr>
              <a:t>what</a:t>
            </a:r>
            <a:r>
              <a:rPr lang="en" sz="2800">
                <a:solidFill>
                  <a:schemeClr val="dk1"/>
                </a:solidFill>
              </a:rPr>
              <a:t> and how of CNNs </a:t>
            </a:r>
            <a:endParaRPr b="1" sz="2800"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5672" l="7854" r="2273" t="6646"/>
          <a:stretch/>
        </p:blipFill>
        <p:spPr>
          <a:xfrm>
            <a:off x="1399538" y="1117325"/>
            <a:ext cx="6344935" cy="33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959425" y="4149375"/>
            <a:ext cx="5647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2286025" y="4488300"/>
            <a:ext cx="5213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operations to each convolutional layer: a convolution and a pooling operation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935250"/>
            <a:ext cx="20288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74" y="1699200"/>
            <a:ext cx="3498325" cy="266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/>
          <p:nvPr/>
        </p:nvCxnSpPr>
        <p:spPr>
          <a:xfrm>
            <a:off x="2956925" y="2940100"/>
            <a:ext cx="18447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9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</a:t>
            </a:r>
            <a:r>
              <a:rPr lang="en" sz="2800">
                <a:solidFill>
                  <a:schemeClr val="dk1"/>
                </a:solidFill>
              </a:rPr>
              <a:t>why</a:t>
            </a:r>
            <a:r>
              <a:rPr lang="en" sz="2800">
                <a:solidFill>
                  <a:schemeClr val="dk1"/>
                </a:solidFill>
              </a:rPr>
              <a:t>, what and </a:t>
            </a:r>
            <a:r>
              <a:rPr b="1" lang="en" sz="2800">
                <a:solidFill>
                  <a:schemeClr val="dk1"/>
                </a:solidFill>
              </a:rPr>
              <a:t>how</a:t>
            </a:r>
            <a:r>
              <a:rPr lang="en" sz="2800">
                <a:solidFill>
                  <a:schemeClr val="dk1"/>
                </a:solidFill>
              </a:rPr>
              <a:t> of CNNs </a:t>
            </a:r>
            <a:endParaRPr b="1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why, what and </a:t>
            </a:r>
            <a:r>
              <a:rPr b="1" lang="en" sz="2800">
                <a:solidFill>
                  <a:schemeClr val="dk1"/>
                </a:solidFill>
              </a:rPr>
              <a:t>how</a:t>
            </a:r>
            <a:r>
              <a:rPr lang="en" sz="2800">
                <a:solidFill>
                  <a:schemeClr val="dk1"/>
                </a:solidFill>
              </a:rPr>
              <a:t> of CNNs </a:t>
            </a:r>
            <a:endParaRPr b="1" sz="28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475" y="1537825"/>
            <a:ext cx="4404600" cy="32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462350" y="1415925"/>
            <a:ext cx="2600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Part 1: The kernel</a:t>
            </a:r>
            <a:r>
              <a:rPr lang="en"/>
              <a:t> </a:t>
            </a:r>
            <a:endParaRPr/>
          </a:p>
        </p:txBody>
      </p:sp>
      <p:cxnSp>
        <p:nvCxnSpPr>
          <p:cNvPr id="104" name="Google Shape;104;p20"/>
          <p:cNvCxnSpPr/>
          <p:nvPr/>
        </p:nvCxnSpPr>
        <p:spPr>
          <a:xfrm rot="10800000">
            <a:off x="7819775" y="3735675"/>
            <a:ext cx="3903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20"/>
          <p:cNvSpPr txBox="1"/>
          <p:nvPr/>
        </p:nvSpPr>
        <p:spPr>
          <a:xfrm>
            <a:off x="7959175" y="4265350"/>
            <a:ext cx="1031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551100" y="229625"/>
            <a:ext cx="8036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Representation learning: why, what and </a:t>
            </a:r>
            <a:r>
              <a:rPr b="1" lang="en" sz="2800">
                <a:solidFill>
                  <a:schemeClr val="dk1"/>
                </a:solidFill>
              </a:rPr>
              <a:t>how</a:t>
            </a:r>
            <a:r>
              <a:rPr lang="en" sz="2800">
                <a:solidFill>
                  <a:schemeClr val="dk1"/>
                </a:solidFill>
              </a:rPr>
              <a:t> of CNNs </a:t>
            </a:r>
            <a:endParaRPr b="1" sz="2800"/>
          </a:p>
        </p:txBody>
      </p:sp>
      <p:sp>
        <p:nvSpPr>
          <p:cNvPr id="111" name="Google Shape;111;p21"/>
          <p:cNvSpPr txBox="1"/>
          <p:nvPr/>
        </p:nvSpPr>
        <p:spPr>
          <a:xfrm>
            <a:off x="404225" y="1117325"/>
            <a:ext cx="26460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Part 1: The kernel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N.B. Zero padding is used here</a:t>
            </a:r>
            <a:endParaRPr b="1" sz="18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2508350"/>
            <a:ext cx="2486925" cy="22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550" y="1616475"/>
            <a:ext cx="5251101" cy="2953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